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59" r:id="rId6"/>
    <p:sldId id="260" r:id="rId7"/>
    <p:sldId id="270" r:id="rId8"/>
    <p:sldId id="262" r:id="rId9"/>
    <p:sldId id="261" r:id="rId10"/>
    <p:sldId id="263" r:id="rId11"/>
    <p:sldId id="264" r:id="rId12"/>
    <p:sldId id="265" r:id="rId13"/>
    <p:sldId id="266" r:id="rId14"/>
    <p:sldId id="271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14" autoAdjust="0"/>
    <p:restoredTop sz="94660"/>
  </p:normalViewPr>
  <p:slideViewPr>
    <p:cSldViewPr>
      <p:cViewPr varScale="1">
        <p:scale>
          <a:sx n="79" d="100"/>
          <a:sy n="79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googlemail.com/attachment?ui=1&amp;realattid=f_1k93us9&amp;attid=0.1&amp;disp=safe&amp;view=att&amp;th=118cabd77ab4aa29&amp;saduie=1egnamdrnc8suoca44hp3jy7xukqlcz&amp;sadet=1205992309828&amp;sads=61d02c6146573e1f07f4fc146eed457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://googlemail.com/attachment?ui=1&amp;realattid=f_1k93us9&amp;attid=0.1&amp;disp=safe&amp;view=att&amp;th=118cabd77ab4aa29&amp;saduie=1egnamdrnc8suoca44hp3jy7xukqlcz&amp;sadet=1205992309828&amp;sads=61d02c6146573e1f07f4fc146eed457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googlemail.com/attachment?ui=1&amp;realattid=f_1k93us9&amp;attid=0.1&amp;disp=safe&amp;view=att&amp;th=118cabd77ab4aa29&amp;saduie=1egnamdrnc8suoca44hp3jy7xukqlcz&amp;sadet=1205992309828&amp;sads=61d02c6146573e1f07f4fc146eed457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3"/>
  <c:chart>
    <c:title>
      <c:tx>
        <c:rich>
          <a:bodyPr/>
          <a:lstStyle/>
          <a:p>
            <a:pPr>
              <a:defRPr/>
            </a:pPr>
            <a:r>
              <a:rPr lang="en-US"/>
              <a:t>Stewardess vs. Flight</a:t>
            </a:r>
            <a:r>
              <a:rPr lang="en-US" baseline="0"/>
              <a:t> Attendant</a:t>
            </a:r>
            <a:endParaRPr lang="en-US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</c:dLbls>
          <c:cat>
            <c:strRef>
              <c:f>[attachment]Sheet1!$B$29:$C$29</c:f>
              <c:strCache>
                <c:ptCount val="2"/>
                <c:pt idx="0">
                  <c:v>Stewardess</c:v>
                </c:pt>
                <c:pt idx="1">
                  <c:v>Flight Attendant</c:v>
                </c:pt>
              </c:strCache>
            </c:strRef>
          </c:cat>
          <c:val>
            <c:numRef>
              <c:f>[attachment]Sheet1!$B$30:$C$30</c:f>
              <c:numCache>
                <c:formatCode>0%</c:formatCode>
                <c:ptCount val="2"/>
                <c:pt idx="0">
                  <c:v>0.14678899082568816</c:v>
                </c:pt>
                <c:pt idx="1">
                  <c:v>0.85321100917431192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3"/>
  <c:chart>
    <c:title>
      <c:tx>
        <c:rich>
          <a:bodyPr/>
          <a:lstStyle/>
          <a:p>
            <a:pPr>
              <a:defRPr/>
            </a:pPr>
            <a:r>
              <a:rPr lang="en-US"/>
              <a:t>Cockpit vs. Flight Deck</a:t>
            </a:r>
          </a:p>
        </c:rich>
      </c:tx>
    </c:title>
    <c:view3D>
      <c:rotX val="30"/>
      <c:rotY val="10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explosion val="15"/>
          </c:dPt>
          <c:dLbls>
            <c:showPercent val="1"/>
          </c:dLbls>
          <c:cat>
            <c:strRef>
              <c:f>[attachment]Sheet1!$E$29:$F$29</c:f>
              <c:strCache>
                <c:ptCount val="2"/>
                <c:pt idx="0">
                  <c:v>Cockpit</c:v>
                </c:pt>
                <c:pt idx="1">
                  <c:v>Flight Deck</c:v>
                </c:pt>
              </c:strCache>
            </c:strRef>
          </c:cat>
          <c:val>
            <c:numRef>
              <c:f>[attachment]Sheet1!$E$30:$F$30</c:f>
              <c:numCache>
                <c:formatCode>0%</c:formatCode>
                <c:ptCount val="2"/>
                <c:pt idx="0">
                  <c:v>0.73000000000000065</c:v>
                </c:pt>
                <c:pt idx="1">
                  <c:v>0.27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3"/>
  <c:chart>
    <c:title>
      <c:tx>
        <c:rich>
          <a:bodyPr/>
          <a:lstStyle/>
          <a:p>
            <a:pPr>
              <a:defRPr/>
            </a:pPr>
            <a:r>
              <a:rPr lang="en-US"/>
              <a:t>Rough Air</a:t>
            </a:r>
            <a:r>
              <a:rPr lang="en-US" baseline="0"/>
              <a:t> vs. Turbulence</a:t>
            </a:r>
            <a:endParaRPr lang="en-US"/>
          </a:p>
        </c:rich>
      </c:tx>
    </c:title>
    <c:view3D>
      <c:rotX val="30"/>
      <c:rotY val="2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explosion val="15"/>
          </c:dPt>
          <c:dLbls>
            <c:showPercent val="1"/>
          </c:dLbls>
          <c:cat>
            <c:strRef>
              <c:f>[attachment]Sheet1!$H$29:$I$29</c:f>
              <c:strCache>
                <c:ptCount val="2"/>
                <c:pt idx="0">
                  <c:v>Rough Air</c:v>
                </c:pt>
                <c:pt idx="1">
                  <c:v>Turbulence</c:v>
                </c:pt>
              </c:strCache>
            </c:strRef>
          </c:cat>
          <c:val>
            <c:numRef>
              <c:f>[attachment]Sheet1!$H$30:$I$30</c:f>
              <c:numCache>
                <c:formatCode>0%</c:formatCode>
                <c:ptCount val="2"/>
                <c:pt idx="0">
                  <c:v>0.16</c:v>
                </c:pt>
                <c:pt idx="1">
                  <c:v>0.84000000000000052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BBB59-AB34-4F51-A28D-7CE176B71BA6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586A5-9271-4386-9E7C-5A2A03EBD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586A5-9271-4386-9E7C-5A2A03EBDC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221E0A-2D20-43F2-96E3-7DC10A887A85}" type="datetimeFigureOut">
              <a:rPr lang="en-US" smtClean="0"/>
              <a:pPr/>
              <a:t>3/20/2008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813FBF-A938-4FD9-9547-E9799BD5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ark\Desktop\flight%20videos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337560"/>
            <a:ext cx="7162800" cy="230124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 “Taboos” in Airline </a:t>
            </a:r>
            <a:r>
              <a:rPr lang="en-US" sz="3600" dirty="0" err="1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Vocabuary</a:t>
            </a:r>
            <a:r>
              <a:rPr lang="en-US" sz="360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60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sz="360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sz="360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sz="360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Mark Taggart </a:t>
            </a:r>
            <a:br>
              <a:rPr sz="360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sz="360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Brigham Young Univeristy</a:t>
            </a:r>
            <a:endParaRPr lang="en-US" sz="3600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Methodology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30 Pilots</a:t>
            </a:r>
          </a:p>
          <a:p>
            <a:pPr lvl="1"/>
            <a:r>
              <a:rPr lang="en-US" dirty="0" smtClean="0"/>
              <a:t>15 male, 15 female</a:t>
            </a:r>
          </a:p>
          <a:p>
            <a:pPr lvl="2"/>
            <a:r>
              <a:rPr lang="en-US" dirty="0" smtClean="0"/>
              <a:t>After 2 hours, as many as possible</a:t>
            </a:r>
          </a:p>
          <a:p>
            <a:r>
              <a:rPr lang="en-US" dirty="0" smtClean="0"/>
              <a:t>30 Flight Attendants</a:t>
            </a:r>
          </a:p>
          <a:p>
            <a:pPr lvl="1"/>
            <a:r>
              <a:rPr lang="en-US" dirty="0" smtClean="0"/>
              <a:t>15 male, 15 female</a:t>
            </a:r>
          </a:p>
          <a:p>
            <a:pPr lvl="2"/>
            <a:r>
              <a:rPr lang="en-US" dirty="0" smtClean="0"/>
              <a:t>After 2 hours, as many as possible</a:t>
            </a:r>
          </a:p>
          <a:p>
            <a:r>
              <a:rPr lang="en-US" dirty="0" smtClean="0"/>
              <a:t>30 BYU Students</a:t>
            </a:r>
          </a:p>
          <a:p>
            <a:pPr lvl="1"/>
            <a:r>
              <a:rPr lang="en-US" dirty="0" smtClean="0"/>
              <a:t>15 male, 15 female</a:t>
            </a:r>
          </a:p>
          <a:p>
            <a:r>
              <a:rPr lang="en-US" dirty="0" smtClean="0"/>
              <a:t>30 BYU Faculty/Staff</a:t>
            </a:r>
          </a:p>
          <a:p>
            <a:pPr lvl="1"/>
            <a:r>
              <a:rPr lang="en-US" dirty="0" smtClean="0"/>
              <a:t>15 male, 15 female</a:t>
            </a:r>
            <a:endParaRPr lang="en-US" dirty="0"/>
          </a:p>
        </p:txBody>
      </p:sp>
      <p:pic>
        <p:nvPicPr>
          <p:cNvPr id="4098" name="Picture 2" descr="C:\Documents and Settings\Mark\Local Settings\Temporary Internet Files\Content.IE5\6114K88M\MPj040672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0"/>
            <a:ext cx="2740152" cy="2740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Methodology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</a:t>
            </a:r>
            <a:r>
              <a:rPr lang="en-US" b="1" u="sng" dirty="0" smtClean="0"/>
              <a:t>hear</a:t>
            </a:r>
            <a:r>
              <a:rPr lang="en-US" dirty="0" smtClean="0"/>
              <a:t> more often?</a:t>
            </a:r>
          </a:p>
          <a:p>
            <a:pPr lvl="1"/>
            <a:r>
              <a:rPr lang="en-US" dirty="0" smtClean="0"/>
              <a:t>Flight attendant or stewardess?</a:t>
            </a:r>
          </a:p>
          <a:p>
            <a:pPr lvl="1"/>
            <a:r>
              <a:rPr lang="en-US" dirty="0" smtClean="0"/>
              <a:t>Cockpit or flight deck?</a:t>
            </a:r>
          </a:p>
          <a:p>
            <a:pPr lvl="1"/>
            <a:r>
              <a:rPr lang="en-US" dirty="0" smtClean="0"/>
              <a:t>Rough air or turbulence?</a:t>
            </a:r>
            <a:endParaRPr lang="en-US" dirty="0"/>
          </a:p>
        </p:txBody>
      </p:sp>
      <p:pic>
        <p:nvPicPr>
          <p:cNvPr id="6148" name="Picture 4" descr="http://www.orbit.nesdis.noaa.gov/smcd/opdb/aviation/turb/tidaily/TIRUC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0"/>
            <a:ext cx="2417233" cy="1812925"/>
          </a:xfrm>
          <a:prstGeom prst="rect">
            <a:avLst/>
          </a:prstGeom>
          <a:noFill/>
        </p:spPr>
      </p:pic>
      <p:pic>
        <p:nvPicPr>
          <p:cNvPr id="6150" name="Picture 6" descr="http://upload.wikimedia.org/wikipedia/commons/archive/f/f7/20070214163257!Boeing_777_Cockp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3427521" cy="2574925"/>
          </a:xfrm>
          <a:prstGeom prst="rect">
            <a:avLst/>
          </a:prstGeom>
          <a:noFill/>
        </p:spPr>
      </p:pic>
      <p:pic>
        <p:nvPicPr>
          <p:cNvPr id="6152" name="Picture 8" descr="http://www.bowhausdesign.com/profile/images/stewardes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572000"/>
            <a:ext cx="2037991" cy="2057400"/>
          </a:xfrm>
          <a:prstGeom prst="rect">
            <a:avLst/>
          </a:prstGeom>
          <a:noFill/>
        </p:spPr>
      </p:pic>
      <p:pic>
        <p:nvPicPr>
          <p:cNvPr id="6146" name="Picture 2" descr="http://www.mccullagh.org/db9/1ds2-2/ear-close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29400" y="1828800"/>
            <a:ext cx="1768887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 smtClean="0"/>
              <a:t>Results– Stewardess vs. FA</a:t>
            </a:r>
            <a:endParaRPr lang="en-US" sz="46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524000"/>
          <a:ext cx="6934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600" dirty="0" smtClean="0"/>
              <a:t>Results– Cockpit vs. Flight </a:t>
            </a:r>
            <a:r>
              <a:rPr lang="en-US" sz="4600" dirty="0" err="1" smtClean="0"/>
              <a:t>DEck</a:t>
            </a:r>
            <a:endParaRPr lang="en-US" sz="46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524000"/>
          <a:ext cx="6934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Results– Rough Air vs. Turbulence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524000"/>
          <a:ext cx="6934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Winner?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Flight Attendant</a:t>
            </a:r>
          </a:p>
          <a:p>
            <a:r>
              <a:rPr lang="en-US" dirty="0" smtClean="0"/>
              <a:t>Cockpit</a:t>
            </a:r>
          </a:p>
          <a:p>
            <a:r>
              <a:rPr lang="en-US" dirty="0" smtClean="0"/>
              <a:t>Turbulence</a:t>
            </a:r>
            <a:endParaRPr lang="en-US" dirty="0"/>
          </a:p>
        </p:txBody>
      </p:sp>
      <p:pic>
        <p:nvPicPr>
          <p:cNvPr id="2051" name="Picture 3" descr="C:\Documents and Settings\Mark\Local Settings\Temporary Internet Files\Content.IE5\GI75K5AZ\MPj039930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57" y="3581400"/>
            <a:ext cx="3657243" cy="2437210"/>
          </a:xfrm>
          <a:prstGeom prst="rect">
            <a:avLst/>
          </a:prstGeom>
          <a:noFill/>
        </p:spPr>
      </p:pic>
      <p:pic>
        <p:nvPicPr>
          <p:cNvPr id="2050" name="Picture 2" descr="C:\Documents and Settings\Mark\Local Settings\Temporary Internet Files\Content.IE5\EPIZNRCA\MPj042281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914400"/>
            <a:ext cx="2743200" cy="4112793"/>
          </a:xfrm>
          <a:prstGeom prst="rect">
            <a:avLst/>
          </a:prstGeom>
          <a:noFill/>
        </p:spPr>
      </p:pic>
      <p:pic>
        <p:nvPicPr>
          <p:cNvPr id="2052" name="Picture 4" descr="C:\Documents and Settings\Mark\Local Settings\Temporary Internet Files\Content.IE5\6114K88M\MPj041411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Other </a:t>
            </a:r>
            <a:r>
              <a:rPr lang="en-US" sz="4600" dirty="0" err="1" smtClean="0"/>
              <a:t>OBservations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Airline crews (both pilots and FAs) were more likely to be evenly split between the old and new terms.</a:t>
            </a:r>
          </a:p>
          <a:p>
            <a:r>
              <a:rPr lang="en-US" dirty="0" smtClean="0"/>
              <a:t>Female flight attendants listed that they heard the term stewardess more than the other groups (just over 50%).</a:t>
            </a:r>
          </a:p>
          <a:p>
            <a:r>
              <a:rPr lang="en-US" dirty="0" smtClean="0"/>
              <a:t>This makes me wonder…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Future work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surveys</a:t>
            </a:r>
          </a:p>
          <a:p>
            <a:pPr lvl="1"/>
            <a:r>
              <a:rPr lang="en-US" dirty="0" smtClean="0"/>
              <a:t>What do you hear more often?</a:t>
            </a:r>
          </a:p>
          <a:p>
            <a:pPr lvl="1"/>
            <a:r>
              <a:rPr lang="en-US" dirty="0" smtClean="0"/>
              <a:t>What do you say more often?</a:t>
            </a:r>
          </a:p>
          <a:p>
            <a:pPr lvl="1"/>
            <a:r>
              <a:rPr lang="en-US" dirty="0" smtClean="0"/>
              <a:t>What do you think other people say more often?</a:t>
            </a:r>
          </a:p>
          <a:p>
            <a:r>
              <a:rPr lang="en-US" dirty="0" smtClean="0"/>
              <a:t>Field linguistics</a:t>
            </a:r>
          </a:p>
          <a:p>
            <a:pPr lvl="1"/>
            <a:r>
              <a:rPr lang="en-US" dirty="0" smtClean="0"/>
              <a:t>Write what I hear when I fly.</a:t>
            </a:r>
          </a:p>
        </p:txBody>
      </p:sp>
      <p:pic>
        <p:nvPicPr>
          <p:cNvPr id="1026" name="Picture 2" descr="C:\Documents and Settings\Mark\Local Settings\Temporary Internet Files\Content.IE5\RGTCG5F7\MPj042306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91000"/>
            <a:ext cx="2272605" cy="2286000"/>
          </a:xfrm>
          <a:prstGeom prst="rect">
            <a:avLst/>
          </a:prstGeom>
          <a:noFill/>
        </p:spPr>
      </p:pic>
      <p:pic>
        <p:nvPicPr>
          <p:cNvPr id="1027" name="Picture 3" descr="C:\Documents and Settings\Mark\Local Settings\Temporary Internet Files\Content.IE5\RGTCG5F7\MPj040074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8906"/>
            <a:ext cx="3017520" cy="2010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 smtClean="0"/>
              <a:t>Introduction– Why “Taboo”?</a:t>
            </a:r>
            <a:endParaRPr lang="en-US" sz="4600" dirty="0"/>
          </a:p>
        </p:txBody>
      </p:sp>
      <p:pic>
        <p:nvPicPr>
          <p:cNvPr id="3" name="flight video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 smtClean="0"/>
              <a:t>Introduction– Why “Taboo”?</a:t>
            </a:r>
            <a:endParaRPr lang="en-US" sz="4600" dirty="0"/>
          </a:p>
        </p:txBody>
      </p:sp>
      <p:pic>
        <p:nvPicPr>
          <p:cNvPr id="31746" name="Picture 2" descr="http://www.aviationexplorer.com/boeing_787_rollout_photo.jpg"/>
          <p:cNvPicPr>
            <a:picLocks noChangeAspect="1" noChangeArrowheads="1"/>
          </p:cNvPicPr>
          <p:nvPr/>
        </p:nvPicPr>
        <p:blipFill>
          <a:blip r:embed="rId2"/>
          <a:srcRect b="4814"/>
          <a:stretch>
            <a:fillRect/>
          </a:stretch>
        </p:blipFill>
        <p:spPr bwMode="auto">
          <a:xfrm>
            <a:off x="533400" y="1524000"/>
            <a:ext cx="609600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0" y="1524000"/>
            <a:ext cx="213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Oxford English Dictionary:</a:t>
            </a:r>
          </a:p>
          <a:p>
            <a:endParaRPr lang="en-US" b="1" dirty="0" smtClean="0"/>
          </a:p>
          <a:p>
            <a:r>
              <a:rPr lang="en-US" b="1" dirty="0" smtClean="0"/>
              <a:t>taboo, </a:t>
            </a:r>
            <a:r>
              <a:rPr lang="en-US" b="1" dirty="0" err="1" smtClean="0"/>
              <a:t>tabu</a:t>
            </a:r>
            <a:r>
              <a:rPr lang="en-US" b="1" dirty="0" smtClean="0"/>
              <a:t>, </a:t>
            </a:r>
            <a:r>
              <a:rPr lang="en-US" b="1" i="1" dirty="0" smtClean="0"/>
              <a:t>a. </a:t>
            </a:r>
            <a:r>
              <a:rPr lang="en-US" b="1" dirty="0" smtClean="0"/>
              <a:t>and</a:t>
            </a:r>
            <a:r>
              <a:rPr lang="en-US" b="1" i="1" dirty="0" smtClean="0"/>
              <a:t> n.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c.</a:t>
            </a:r>
            <a:r>
              <a:rPr lang="en-US" dirty="0" smtClean="0"/>
              <a:t> </a:t>
            </a:r>
            <a:r>
              <a:rPr lang="en-US" i="1" dirty="0" smtClean="0"/>
              <a:t>Linguistics</a:t>
            </a:r>
            <a:r>
              <a:rPr lang="en-US" dirty="0" smtClean="0"/>
              <a:t>. A total or partial prohibition of the use of certain words, expressions, topics, etc., esp. in social intercourse.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Old Terms vs. New Terms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Flight attendant vs. stewardess</a:t>
            </a:r>
          </a:p>
          <a:p>
            <a:r>
              <a:rPr lang="en-US" dirty="0" smtClean="0"/>
              <a:t>Cockpit vs. flight deck</a:t>
            </a:r>
          </a:p>
          <a:p>
            <a:r>
              <a:rPr lang="en-US" dirty="0" smtClean="0"/>
              <a:t>Rough air vs. turbulence</a:t>
            </a:r>
            <a:endParaRPr lang="en-US" dirty="0"/>
          </a:p>
        </p:txBody>
      </p:sp>
      <p:pic>
        <p:nvPicPr>
          <p:cNvPr id="13316" name="Picture 4" descr="http://www.fspilotshop.com/images/fd4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657600"/>
            <a:ext cx="2720901" cy="2041525"/>
          </a:xfrm>
          <a:prstGeom prst="rect">
            <a:avLst/>
          </a:prstGeom>
          <a:noFill/>
        </p:spPr>
      </p:pic>
      <p:pic>
        <p:nvPicPr>
          <p:cNvPr id="13314" name="Picture 2" descr="http://www.dkimages.com/discover/previews/977/50401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362200"/>
            <a:ext cx="2146300" cy="1617354"/>
          </a:xfrm>
          <a:prstGeom prst="rect">
            <a:avLst/>
          </a:prstGeom>
          <a:noFill/>
        </p:spPr>
      </p:pic>
      <p:pic>
        <p:nvPicPr>
          <p:cNvPr id="13320" name="Picture 8" descr="http://www.radiozero.ca/stewarde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2854837" cy="2803525"/>
          </a:xfrm>
          <a:prstGeom prst="rect">
            <a:avLst/>
          </a:prstGeom>
          <a:noFill/>
        </p:spPr>
      </p:pic>
      <p:pic>
        <p:nvPicPr>
          <p:cNvPr id="13318" name="Picture 6" descr="http://www.hallojapon.com/vol/Stewardess-in-cab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352800"/>
            <a:ext cx="1592267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old vs. New: OED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Stewardess– 1631, *1837</a:t>
            </a:r>
          </a:p>
          <a:p>
            <a:pPr lvl="1"/>
            <a:r>
              <a:rPr lang="en-US" dirty="0" smtClean="0"/>
              <a:t>Steward– ~1000 AD</a:t>
            </a:r>
          </a:p>
          <a:p>
            <a:r>
              <a:rPr lang="en-US" dirty="0" smtClean="0"/>
              <a:t>Flight Attendant– 1947</a:t>
            </a:r>
          </a:p>
          <a:p>
            <a:r>
              <a:rPr lang="en-US" dirty="0" smtClean="0"/>
              <a:t>Cockpit– 1706, *1914</a:t>
            </a:r>
          </a:p>
          <a:p>
            <a:r>
              <a:rPr lang="en-US" dirty="0" smtClean="0"/>
              <a:t>Flight Deck– 1924, *1958</a:t>
            </a:r>
          </a:p>
          <a:p>
            <a:r>
              <a:rPr lang="en-US" dirty="0" smtClean="0"/>
              <a:t>Turbulence– 1598, *1726, *1948 </a:t>
            </a:r>
          </a:p>
          <a:p>
            <a:r>
              <a:rPr lang="en-US" dirty="0" smtClean="0"/>
              <a:t>Rough Air– Unlisted in the OED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err="1" smtClean="0"/>
              <a:t>Relavence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Humboldt: “The differences between languages are not those of sounds and signs but those of differing world views.”</a:t>
            </a:r>
          </a:p>
        </p:txBody>
      </p:sp>
      <p:pic>
        <p:nvPicPr>
          <p:cNvPr id="10242" name="Picture 2" descr="http://upload.wikimedia.org/wikipedia/commons/f/f3/AvHumboldt.jpg"/>
          <p:cNvPicPr>
            <a:picLocks noChangeAspect="1" noChangeArrowheads="1"/>
          </p:cNvPicPr>
          <p:nvPr/>
        </p:nvPicPr>
        <p:blipFill>
          <a:blip r:embed="rId2"/>
          <a:srcRect r="2124"/>
          <a:stretch>
            <a:fillRect/>
          </a:stretch>
        </p:blipFill>
        <p:spPr bwMode="auto">
          <a:xfrm>
            <a:off x="609600" y="1676400"/>
            <a:ext cx="1371600" cy="196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err="1" smtClean="0"/>
              <a:t>Relavence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Condillac</a:t>
            </a:r>
            <a:r>
              <a:rPr lang="en-US" dirty="0" smtClean="0"/>
              <a:t>: “Everything confirms that each language expresses the character of the people who speak it.”</a:t>
            </a:r>
          </a:p>
        </p:txBody>
      </p:sp>
      <p:pic>
        <p:nvPicPr>
          <p:cNvPr id="30722" name="Picture 2" descr="http://upload.wikimedia.org/wikipedia/commons/8/8b/Etienne_Bonnot_de_Condillac.jpg"/>
          <p:cNvPicPr>
            <a:picLocks noChangeAspect="1" noChangeArrowheads="1"/>
          </p:cNvPicPr>
          <p:nvPr/>
        </p:nvPicPr>
        <p:blipFill>
          <a:blip r:embed="rId2"/>
          <a:srcRect l="9757" r="4750"/>
          <a:stretch>
            <a:fillRect/>
          </a:stretch>
        </p:blipFill>
        <p:spPr bwMode="auto">
          <a:xfrm>
            <a:off x="609600" y="1676400"/>
            <a:ext cx="1371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err="1" smtClean="0"/>
              <a:t>Relavence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Influence of feminism</a:t>
            </a:r>
          </a:p>
          <a:p>
            <a:r>
              <a:rPr lang="en-US" dirty="0" smtClean="0"/>
              <a:t>Desire to be politically correct</a:t>
            </a:r>
          </a:p>
          <a:p>
            <a:r>
              <a:rPr lang="en-US" dirty="0" smtClean="0"/>
              <a:t>Allay fear</a:t>
            </a:r>
          </a:p>
          <a:p>
            <a:pPr lvl="1"/>
            <a:r>
              <a:rPr lang="en-US" dirty="0" smtClean="0"/>
              <a:t>Chris Babb, Delta Air Lines</a:t>
            </a:r>
          </a:p>
          <a:p>
            <a:pPr lvl="2"/>
            <a:r>
              <a:rPr lang="en-US" dirty="0" smtClean="0"/>
              <a:t>“Turbulence is considered extremely unstable air. As a rule, turbulence is not encountered very often. Rough air is a nicer way of saying turbulence.”</a:t>
            </a:r>
            <a:endParaRPr lang="en-US" dirty="0"/>
          </a:p>
        </p:txBody>
      </p:sp>
      <p:pic>
        <p:nvPicPr>
          <p:cNvPr id="9218" name="Picture 2" descr="http://www.37signals.com/svn/images/fear_poster_med.jpg"/>
          <p:cNvPicPr>
            <a:picLocks noChangeAspect="1" noChangeArrowheads="1"/>
          </p:cNvPicPr>
          <p:nvPr/>
        </p:nvPicPr>
        <p:blipFill>
          <a:blip r:embed="rId2"/>
          <a:srcRect l="9524" t="34323" r="10476" b="23668"/>
          <a:stretch>
            <a:fillRect/>
          </a:stretch>
        </p:blipFill>
        <p:spPr bwMode="auto">
          <a:xfrm>
            <a:off x="3810000" y="4953000"/>
            <a:ext cx="2667000" cy="1752600"/>
          </a:xfrm>
          <a:prstGeom prst="rect">
            <a:avLst/>
          </a:prstGeom>
          <a:noFill/>
        </p:spPr>
      </p:pic>
      <p:pic>
        <p:nvPicPr>
          <p:cNvPr id="9220" name="Picture 4" descr="http://www.winterwomen.org/optimized/rosie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57200"/>
            <a:ext cx="25812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Mark\Local Settings\Temporary Internet Files\Content.IE5\EPIZNRCA\MPj04009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72000"/>
            <a:ext cx="2571750" cy="205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Two Sides</a:t>
            </a:r>
            <a:endParaRPr lang="en-US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Old terms are still in greater use</a:t>
            </a:r>
          </a:p>
          <a:p>
            <a:pPr lvl="1"/>
            <a:r>
              <a:rPr lang="en-US" dirty="0" smtClean="0"/>
              <a:t>Stewardess</a:t>
            </a:r>
          </a:p>
          <a:p>
            <a:pPr lvl="1"/>
            <a:r>
              <a:rPr lang="en-US" dirty="0" smtClean="0"/>
              <a:t>Cockpit</a:t>
            </a:r>
          </a:p>
          <a:p>
            <a:pPr lvl="1"/>
            <a:r>
              <a:rPr lang="en-US" dirty="0" smtClean="0"/>
              <a:t>Turbulence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New terms are more prevalent</a:t>
            </a:r>
          </a:p>
          <a:p>
            <a:pPr lvl="1"/>
            <a:r>
              <a:rPr lang="en-US" dirty="0" smtClean="0"/>
              <a:t>Flight attendant</a:t>
            </a:r>
          </a:p>
          <a:p>
            <a:pPr lvl="1"/>
            <a:r>
              <a:rPr lang="en-US" dirty="0" smtClean="0"/>
              <a:t>Flight deck</a:t>
            </a:r>
          </a:p>
          <a:p>
            <a:pPr lvl="1"/>
            <a:r>
              <a:rPr lang="en-US" dirty="0" smtClean="0"/>
              <a:t>Rough air</a:t>
            </a:r>
            <a:endParaRPr lang="en-US" dirty="0"/>
          </a:p>
        </p:txBody>
      </p:sp>
      <p:pic>
        <p:nvPicPr>
          <p:cNvPr id="3076" name="Picture 4" descr="C:\Documents and Settings\Mark\Local Settings\Temporary Internet Files\Content.IE5\RGTCG5F7\MPj040723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3371850" cy="2697480"/>
          </a:xfrm>
          <a:prstGeom prst="rect">
            <a:avLst/>
          </a:prstGeom>
          <a:noFill/>
        </p:spPr>
      </p:pic>
      <p:pic>
        <p:nvPicPr>
          <p:cNvPr id="3078" name="Picture 6" descr="C:\Documents and Settings\Mark\Local Settings\Temporary Internet Files\Content.IE5\RGTCG5F7\MPj040134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57600"/>
            <a:ext cx="2081784" cy="312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149</TotalTime>
  <Words>443</Words>
  <Application>Microsoft Office PowerPoint</Application>
  <PresentationFormat>On-screen Show (4:3)</PresentationFormat>
  <Paragraphs>77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 “Taboos” in Airline Vocabuary  Mark Taggart  Brigham Young Univeristy</vt:lpstr>
      <vt:lpstr>Introduction– Why “Taboo”?</vt:lpstr>
      <vt:lpstr>Introduction– Why “Taboo”?</vt:lpstr>
      <vt:lpstr>Old Terms vs. New Terms</vt:lpstr>
      <vt:lpstr>Determining old vs. New: OED</vt:lpstr>
      <vt:lpstr>Relavence</vt:lpstr>
      <vt:lpstr>Relavence</vt:lpstr>
      <vt:lpstr>Relavence</vt:lpstr>
      <vt:lpstr>Two Sides</vt:lpstr>
      <vt:lpstr>Methodology</vt:lpstr>
      <vt:lpstr>Methodology</vt:lpstr>
      <vt:lpstr>Results– Stewardess vs. FA</vt:lpstr>
      <vt:lpstr>Results– Cockpit vs. Flight DEck</vt:lpstr>
      <vt:lpstr>Results– Rough Air vs. Turbulence</vt:lpstr>
      <vt:lpstr>Winner?</vt:lpstr>
      <vt:lpstr>Other OBservations</vt:lpstr>
      <vt:lpstr>Future 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Mark B. Taggart</dc:creator>
  <cp:lastModifiedBy>Mark B. Taggart</cp:lastModifiedBy>
  <cp:revision>23</cp:revision>
  <dcterms:created xsi:type="dcterms:W3CDTF">2008-03-20T02:11:19Z</dcterms:created>
  <dcterms:modified xsi:type="dcterms:W3CDTF">2008-03-20T13:52:37Z</dcterms:modified>
</cp:coreProperties>
</file>